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notesMasterIdLst>
    <p:notesMasterId r:id="rId38"/>
  </p:notesMasterIdLst>
  <p:handoutMasterIdLst>
    <p:handoutMasterId r:id="rId39"/>
  </p:handoutMasterIdLst>
  <p:sldIdLst>
    <p:sldId id="269" r:id="rId2"/>
    <p:sldId id="268" r:id="rId3"/>
    <p:sldId id="261" r:id="rId4"/>
    <p:sldId id="267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3" r:id="rId17"/>
    <p:sldId id="282" r:id="rId18"/>
    <p:sldId id="281" r:id="rId19"/>
    <p:sldId id="284" r:id="rId20"/>
    <p:sldId id="285" r:id="rId21"/>
    <p:sldId id="287" r:id="rId22"/>
    <p:sldId id="286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</p:sldIdLst>
  <p:sldSz cx="27432000" cy="6858000"/>
  <p:notesSz cx="7102475" cy="93694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5784" userDrawn="1">
          <p15:clr>
            <a:srgbClr val="A4A3A4"/>
          </p15:clr>
        </p15:guide>
        <p15:guide id="2" pos="11496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21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 autoAdjust="0"/>
  </p:normalViewPr>
  <p:slideViewPr>
    <p:cSldViewPr snapToGrid="0">
      <p:cViewPr>
        <p:scale>
          <a:sx n="33" d="100"/>
          <a:sy n="33" d="100"/>
        </p:scale>
        <p:origin x="-318" y="-1764"/>
      </p:cViewPr>
      <p:guideLst>
        <p:guide orient="horz" pos="2160"/>
        <p:guide orient="horz" pos="2172"/>
        <p:guide pos="5784"/>
        <p:guide pos="11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2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179B3-3E35-47D5-A091-6A51D966A3E1}" type="datetimeFigureOut">
              <a:rPr lang="en-US" smtClean="0"/>
              <a:t>4/23/2014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89952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17CA7-2F6B-4EF3-AC33-2021B2E96F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03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0098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98C44179-F7B1-482E-9050-7FD065DA557A}" type="datetimeFigureOut">
              <a:rPr lang="en-US" smtClean="0"/>
              <a:t>4/23/2014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773363" y="1171575"/>
            <a:ext cx="12649201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09036"/>
            <a:ext cx="5681980" cy="3689211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899328"/>
            <a:ext cx="3077739" cy="470097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ACF04251-BC3F-4B64-BE1F-0E6B5C6EA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15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2050" y="4464028"/>
            <a:ext cx="2057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2048" y="3694376"/>
            <a:ext cx="2057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4367161"/>
            <a:ext cx="236601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89523" y="987426"/>
            <a:ext cx="236601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5186516"/>
            <a:ext cx="23656527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6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365125"/>
            <a:ext cx="236601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4489399"/>
            <a:ext cx="23656527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7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977" y="365125"/>
            <a:ext cx="2093119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3871450" y="3365557"/>
            <a:ext cx="19692673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5950" y="4501729"/>
            <a:ext cx="2365295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99849" y="786824"/>
            <a:ext cx="1371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85077" y="2743200"/>
            <a:ext cx="1371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8575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326968"/>
            <a:ext cx="236601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4850581"/>
            <a:ext cx="23656527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647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885950" y="365126"/>
            <a:ext cx="236601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08884" y="1885950"/>
            <a:ext cx="66304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3052795" y="2571750"/>
            <a:ext cx="658653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322988" y="1885950"/>
            <a:ext cx="6606542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0299242" y="2571750"/>
            <a:ext cx="663028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615330" y="1885950"/>
            <a:ext cx="6597254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7615330" y="2571750"/>
            <a:ext cx="659725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04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885950" y="365126"/>
            <a:ext cx="236601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997191" y="4297503"/>
            <a:ext cx="6615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997191" y="2256354"/>
            <a:ext cx="6615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2997191" y="4873766"/>
            <a:ext cx="6615113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80245" y="4297503"/>
            <a:ext cx="65936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0280242" y="2256354"/>
            <a:ext cx="659368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0277199" y="4873765"/>
            <a:ext cx="6602414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7559726" y="4297503"/>
            <a:ext cx="65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7559724" y="2256354"/>
            <a:ext cx="659725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7559445" y="4873763"/>
            <a:ext cx="6605993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98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76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5" y="365125"/>
            <a:ext cx="591502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0" y="365125"/>
            <a:ext cx="1740217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1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8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22697" y="4464028"/>
            <a:ext cx="2057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22697" y="3693675"/>
            <a:ext cx="2057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6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0" y="1825625"/>
            <a:ext cx="1130673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19640" y="1825625"/>
            <a:ext cx="1132641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3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365126"/>
            <a:ext cx="236601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0" y="1681163"/>
            <a:ext cx="1130673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0000" y="2505075"/>
            <a:ext cx="1130673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219640" y="1681163"/>
            <a:ext cx="11329983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219640" y="2505075"/>
            <a:ext cx="11329983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4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8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08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4" y="457200"/>
            <a:ext cx="88475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987426"/>
            <a:ext cx="138874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001" y="2057400"/>
            <a:ext cx="8217056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7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4" y="457200"/>
            <a:ext cx="88475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987426"/>
            <a:ext cx="138874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0001" y="2057400"/>
            <a:ext cx="8217056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2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365126"/>
            <a:ext cx="23660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0" y="1825625"/>
            <a:ext cx="23026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6356351"/>
            <a:ext cx="617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6356351"/>
            <a:ext cx="9258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6356351"/>
            <a:ext cx="617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905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67387" y="5967028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Presented by Cameron Mikkelson April 16, 2014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-16328" y="-47858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-124732"/>
            <a:ext cx="236601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Silverado Senior Living</a:t>
            </a:r>
            <a:br>
              <a:rPr lang="en-US" sz="3600" b="1" dirty="0" smtClean="0"/>
            </a:br>
            <a:r>
              <a:rPr lang="en-US" sz="2000" b="1" dirty="0" smtClean="0"/>
              <a:t>Brookfield, Wisconsin</a:t>
            </a:r>
            <a:endParaRPr lang="en-US" sz="2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9367387" y="1277705"/>
            <a:ext cx="8679179" cy="3859072"/>
            <a:chOff x="0" y="0"/>
            <a:chExt cx="7271584" cy="294646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" t="3512"/>
            <a:stretch/>
          </p:blipFill>
          <p:spPr>
            <a:xfrm>
              <a:off x="0" y="0"/>
              <a:ext cx="5530017" cy="2946465"/>
            </a:xfrm>
            <a:prstGeom prst="rect">
              <a:avLst/>
            </a:prstGeom>
            <a:ln w="19050">
              <a:solidFill>
                <a:srgbClr val="1A5639"/>
              </a:solidFill>
            </a:ln>
            <a:effectLst>
              <a:glow rad="127000">
                <a:srgbClr val="1A5639"/>
              </a:glo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3543300" y="127001"/>
              <a:ext cx="3581400" cy="990600"/>
            </a:xfrm>
            <a:prstGeom prst="rect">
              <a:avLst/>
            </a:prstGeom>
            <a:solidFill>
              <a:srgbClr val="1A5639"/>
            </a:solidFill>
            <a:ln>
              <a:solidFill>
                <a:srgbClr val="1A5639"/>
              </a:solidFill>
            </a:ln>
            <a:effectLst>
              <a:glow rad="127000">
                <a:srgbClr val="1A5639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1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3543300" y="279401"/>
              <a:ext cx="3581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kern="1200" dirty="0">
                  <a:solidFill>
                    <a:srgbClr val="F2F2F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Silverado Senior Living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200" dirty="0">
                  <a:solidFill>
                    <a:srgbClr val="F2F2F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Brookfield, WI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050" y="2032001"/>
              <a:ext cx="1480384" cy="74366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6900" y="1473232"/>
              <a:ext cx="1594684" cy="32546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8581" y="1305423"/>
            <a:ext cx="911352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Analysis Topics</a:t>
            </a:r>
          </a:p>
          <a:p>
            <a:pPr algn="ctr"/>
            <a:endParaRPr lang="en-US" sz="2800" b="1" u="sng" dirty="0" smtClean="0"/>
          </a:p>
          <a:p>
            <a:pPr algn="ctr"/>
            <a:r>
              <a:rPr lang="en-US" sz="2800" b="1" dirty="0" smtClean="0"/>
              <a:t>On-site Prefabrication of Interior Wall Panels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Installation of Solar Panels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SIPS for Resident Rooms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Re-sequencing of the Project Schedule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221881" y="1200831"/>
            <a:ext cx="91135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Breadth Topics</a:t>
            </a:r>
          </a:p>
          <a:p>
            <a:pPr algn="ctr"/>
            <a:endParaRPr lang="en-US" sz="3200" b="1" u="sng" dirty="0" smtClean="0"/>
          </a:p>
          <a:p>
            <a:pPr algn="ctr"/>
            <a:r>
              <a:rPr lang="en-US" sz="2800" b="1" dirty="0" smtClean="0"/>
              <a:t>Electrical</a:t>
            </a:r>
            <a:endParaRPr lang="en-US" sz="3200" b="1" u="sng" dirty="0" smtClean="0"/>
          </a:p>
          <a:p>
            <a:pPr algn="ctr"/>
            <a:r>
              <a:rPr lang="en-US" sz="2400" b="1" dirty="0" smtClean="0"/>
              <a:t>Electrical design and modifications needed for solar panel installation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800" b="1" dirty="0" smtClean="0"/>
              <a:t>Structural</a:t>
            </a:r>
          </a:p>
          <a:p>
            <a:pPr algn="ctr"/>
            <a:r>
              <a:rPr lang="en-US" sz="2400" b="1" dirty="0" smtClean="0"/>
              <a:t>Structural design and modifications needed to support additional  load from solar panels</a:t>
            </a:r>
            <a:endParaRPr lang="en-US" sz="2000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67387" y="5136777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*Courtesy of </a:t>
            </a:r>
            <a:r>
              <a:rPr lang="en-US" sz="1600" dirty="0" err="1" smtClean="0"/>
              <a:t>Hunzinger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679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82100" y="1141230"/>
            <a:ext cx="906779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Conclusion and Recommendation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Do not utilize prefabrication as a means of achieving a reduction in schedule.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 smtClean="0">
              <a:ea typeface="Adobe Fan Heiti Std B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2101" y="1839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Prefabrication of Interior Wall Panels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472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82101" y="1839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Installation of Solar Panels</a:t>
            </a:r>
            <a:endParaRPr lang="en-US" sz="4400" b="1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1180445" y="1717675"/>
            <a:ext cx="5071110" cy="389255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110" y="2184306"/>
            <a:ext cx="2822811" cy="412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extras.mnginteractive.com/live/media/site36/2012/0802/20120802__solar_energy_file~p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403" y="1570634"/>
            <a:ext cx="4580476" cy="304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032110" y="6306045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www.solren.com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8607403" y="4616651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www.solren.com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1180445" y="5610225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www.ecmweb.com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77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82101" y="1839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Installation of Solar Panels</a:t>
            </a:r>
            <a:endParaRPr lang="en-US" sz="4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182100" y="1188374"/>
            <a:ext cx="906779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Background Information</a:t>
            </a:r>
          </a:p>
          <a:p>
            <a:endParaRPr lang="en-US" sz="32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Aesthetics and orientation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5324 SF of usable rooftop area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Roof truss system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EPDM roofing with  composite asphalt shingles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3 Phase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 208 Y/120 v </a:t>
            </a:r>
          </a:p>
          <a:p>
            <a:endParaRPr lang="en-US" sz="2800" b="1" dirty="0"/>
          </a:p>
          <a:p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9354437" y="1452952"/>
            <a:ext cx="4241800" cy="3945255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0738" y="1482188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354437" y="5398207"/>
            <a:ext cx="424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Usable rooftop area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683212" y="5420059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*Courtesy of </a:t>
            </a:r>
            <a:r>
              <a:rPr lang="en-US" sz="1600" dirty="0" err="1" smtClean="0"/>
              <a:t>Hunzinger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50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82101" y="1839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Installation of Solar Panels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182100" y="1188374"/>
            <a:ext cx="6724651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Components</a:t>
            </a:r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Grid-tied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5 strings of 11 modules (55 modules)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Selectria Renewables PVI 14 TL inverter with integrated string combiner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Quick  Mount PV Classic Composition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Rooftrac racking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60 A circuit breaker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pic>
        <p:nvPicPr>
          <p:cNvPr id="15" name="Picture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8473" y="1686037"/>
            <a:ext cx="3857627" cy="2273964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1" y="1425280"/>
            <a:ext cx="20955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0" y="1444330"/>
            <a:ext cx="2822811" cy="412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906751" y="1075765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Sharp ND-250QCS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8764249" y="1075765"/>
            <a:ext cx="282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Solectria Inverter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961473" y="1219932"/>
            <a:ext cx="424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Quick Mount PV Classic Composition</a:t>
            </a:r>
            <a:endParaRPr lang="en-US" b="1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473" y="4923283"/>
            <a:ext cx="4114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764249" y="5566069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www.solren.com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5906751" y="6216355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www.solren.com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2088473" y="3978174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www.quickmountpv.com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2064493" y="5998731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www.prosolar.com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19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82101" y="1839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Installation of Solar Panels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182100" y="1188374"/>
            <a:ext cx="90678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Component Placement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Quad A: 3 strings (33 modules)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Quad D: 2 strings (22 modules)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Inverter located in rooftop mechanical area in Quad 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AC panel and utility tie in located in RM D130.3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19545301" y="1404936"/>
            <a:ext cx="6548928" cy="4909979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441" y="3858199"/>
            <a:ext cx="3749118" cy="24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841441" y="6174213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*Courtesy of </a:t>
            </a:r>
            <a:r>
              <a:rPr lang="en-US" sz="1600" dirty="0" err="1" smtClean="0"/>
              <a:t>Hunzinger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519521" y="6300834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*Courtesy of </a:t>
            </a:r>
            <a:r>
              <a:rPr lang="en-US" sz="1600" dirty="0" err="1" smtClean="0"/>
              <a:t>Hunzinger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041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1025" y="18393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Installation of Solar Panels – Electrical Breadth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82100" y="1162248"/>
            <a:ext cx="906780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Purpose</a:t>
            </a:r>
          </a:p>
          <a:p>
            <a:pPr algn="ctr"/>
            <a:endParaRPr lang="en-US" sz="32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Additional equipment and optimal location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Shading impact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Electrical distribution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Payback period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LEED contribution</a:t>
            </a:r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9238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1025" y="18393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Installation of Solar Panels – Electrical Breadth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82100" y="1083870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Equipment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Module – Sharp ND-250QCS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Max. Power 250  W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Efficiency 15.3 %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Max. Power Voltage 29.8  V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Short Circuit Current 8.9  A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Inverter – PVI 14 TL	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Continuous Output Power 14  KW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Efficiency 96.7 %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Max. Open Circuit Voltage 600  V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Continuous Output Current 39  A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lvl="3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249900" y="2590240"/>
            <a:ext cx="9182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algn="ctr"/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8249900" y="1075765"/>
            <a:ext cx="91821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Distribution</a:t>
            </a:r>
          </a:p>
          <a:p>
            <a:pPr algn="ctr"/>
            <a:endParaRPr lang="en-US" sz="3200" b="1" dirty="0"/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Module to Inverter (DC): #12 AWG  THWN-2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Voltage Drop 1.8% &lt; 3%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Inverter to Utility Connection (AC): #8 AWG  THWN-2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Voltage Drop 1.6% &lt; 2%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2800" b="1" dirty="0" smtClean="0"/>
          </a:p>
          <a:p>
            <a:pPr lvl="3"/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2377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1025" y="18393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Installation of Solar Panels – Electrical Breadth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82100" y="1188374"/>
            <a:ext cx="90678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Shading and Obstructions</a:t>
            </a:r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8488025" y="1188373"/>
            <a:ext cx="3517879" cy="2577147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8488025" y="3919060"/>
            <a:ext cx="3517879" cy="263314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927" y="2914650"/>
            <a:ext cx="5260347" cy="195577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689739" y="2731576"/>
            <a:ext cx="8055429" cy="2190750"/>
            <a:chOff x="9506857" y="3044884"/>
            <a:chExt cx="8055429" cy="21907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3"/>
            <a:stretch/>
          </p:blipFill>
          <p:spPr bwMode="auto">
            <a:xfrm>
              <a:off x="9506857" y="3044884"/>
              <a:ext cx="8055429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6764000" y="3570514"/>
              <a:ext cx="798286" cy="1190172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554856" y="3570514"/>
              <a:ext cx="1378857" cy="1190172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506857" y="3570514"/>
              <a:ext cx="798286" cy="1190172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2085926" y="4930301"/>
            <a:ext cx="317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Shading Charts for Milwaukee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89739" y="4930301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*Courtesy of </a:t>
            </a:r>
            <a:r>
              <a:rPr lang="en-US" sz="1600" dirty="0" err="1" smtClean="0"/>
              <a:t>Hunzinger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8488025" y="6535615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www.solardat.uoregon.edu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69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</a:t>
            </a: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1025" y="18393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Installation of Solar Panels – Electrical Breadth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82100" y="1188374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82100" y="1107098"/>
            <a:ext cx="90678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Payback and LEED</a:t>
            </a:r>
          </a:p>
          <a:p>
            <a:pPr algn="ctr"/>
            <a:endParaRPr lang="en-US" sz="32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6.2 years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Annual System Output: 15 (kWh)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Annual Energy Value: $3,110.95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30% Federal cash incentive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0.5 $/kwh State incentive for Wisconsin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1 point LEED contribution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172" y="2127092"/>
            <a:ext cx="5634127" cy="325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2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1025" y="18393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Installation of Solar Panels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82100" y="1162248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82100" y="1028720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Schedule and Cost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291 labor hours</a:t>
            </a:r>
            <a:r>
              <a:rPr lang="en-US" sz="2800" b="1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995" y="4242079"/>
            <a:ext cx="5820007" cy="244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62" y="2142463"/>
            <a:ext cx="6606426" cy="17687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8352224" y="1109861"/>
            <a:ext cx="90678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Constructability</a:t>
            </a:r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Contractor availability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Equipment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Roof penetrations and obstacles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Warranty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8881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82101" y="1839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Presentation Outline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9367387" y="1259704"/>
            <a:ext cx="7019365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/>
              <a:t>Appendix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7" y="1445033"/>
            <a:ext cx="6795917" cy="452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5088" y="1523818"/>
            <a:ext cx="7613875" cy="4708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2837" y="5968021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*Courtesy of </a:t>
            </a:r>
            <a:r>
              <a:rPr lang="en-US" sz="1600" dirty="0" err="1" smtClean="0"/>
              <a:t>Hunzinger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9115088" y="6062859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*Courtesy of </a:t>
            </a:r>
            <a:r>
              <a:rPr lang="en-US" sz="1600" dirty="0" err="1" smtClean="0"/>
              <a:t>Hunzinger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85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1025" y="18393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Installation of Solar Panels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82100" y="1188374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82100" y="1028720"/>
            <a:ext cx="9067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Conclusion &amp; Recommendation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r>
              <a:rPr lang="en-US" sz="2400" b="1" dirty="0"/>
              <a:t>I</a:t>
            </a:r>
            <a:r>
              <a:rPr lang="en-US" sz="2400" b="1" dirty="0" smtClean="0"/>
              <a:t>t is recommended to install rooftop solar panels for this project.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8887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1025" y="18393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SIPS for Resident Rooms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82100" y="1188374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82100" y="1107098"/>
            <a:ext cx="906780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Background Information</a:t>
            </a:r>
          </a:p>
          <a:p>
            <a:pPr algn="ctr">
              <a:lnSpc>
                <a:spcPct val="150000"/>
              </a:lnSpc>
            </a:pPr>
            <a:endParaRPr lang="en-US" sz="24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50 sleeping units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3 layouts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96 days  originally allotted for Mechanical, Electrical, Fire-Protection rough-in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Work progression </a:t>
            </a:r>
          </a:p>
          <a:p>
            <a:pPr algn="ctr"/>
            <a:endParaRPr lang="en-US" sz="3200" b="1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5669" y="1689596"/>
            <a:ext cx="2161086" cy="212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5669" y="4132880"/>
            <a:ext cx="2161086" cy="215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990" y="1689597"/>
            <a:ext cx="1809498" cy="212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990" y="4680206"/>
            <a:ext cx="15430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855669" y="6284808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*Courtesy of </a:t>
            </a:r>
            <a:r>
              <a:rPr lang="en-US" sz="1600" dirty="0" err="1" smtClean="0"/>
              <a:t>Hunzinger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27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1025" y="18393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SIPS for Resident Rooms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82100" y="1188374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82100" y="1107098"/>
            <a:ext cx="9067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Durations and Sequence</a:t>
            </a:r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Electrical </a:t>
            </a:r>
            <a:r>
              <a:rPr lang="en-US" sz="2400" b="1" dirty="0" smtClean="0">
                <a:latin typeface="Calibri"/>
              </a:rPr>
              <a:t>→ HVAC </a:t>
            </a:r>
            <a:r>
              <a:rPr lang="en-US" sz="2400" b="1" dirty="0">
                <a:latin typeface="Calibri"/>
              </a:rPr>
              <a:t>→ </a:t>
            </a:r>
            <a:r>
              <a:rPr lang="en-US" sz="2400" b="1" dirty="0" smtClean="0">
                <a:latin typeface="Calibri"/>
              </a:rPr>
              <a:t>Gas Piping </a:t>
            </a:r>
            <a:r>
              <a:rPr lang="en-US" sz="2400" b="1" dirty="0">
                <a:latin typeface="Calibri"/>
              </a:rPr>
              <a:t>→ </a:t>
            </a:r>
            <a:r>
              <a:rPr lang="en-US" sz="2400" b="1" dirty="0" smtClean="0">
                <a:latin typeface="Calibri"/>
              </a:rPr>
              <a:t>FP</a:t>
            </a:r>
            <a:endParaRPr lang="en-US" sz="2400" b="1" dirty="0" smtClean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148" y="1708646"/>
            <a:ext cx="6001566" cy="416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1" y="4245187"/>
            <a:ext cx="89058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0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1025" y="18393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SIPS for Resident Rooms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82100" y="1188374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82100" y="1107098"/>
            <a:ext cx="9067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Constructability Concerns </a:t>
            </a:r>
          </a:p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Early coordination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Higher congestion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Material and equipment staging areas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Expected delays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8249900" y="1136122"/>
            <a:ext cx="90678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Cost Savings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r>
              <a:rPr lang="en-US" sz="2400" b="1" dirty="0" smtClean="0"/>
              <a:t>Schedule reduction: 14 days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2400" b="1" dirty="0"/>
              <a:t>$</a:t>
            </a:r>
            <a:r>
              <a:rPr lang="en-US" sz="2400" b="1" dirty="0" smtClean="0"/>
              <a:t>31,000 cost savings from general conditions</a:t>
            </a:r>
            <a:endParaRPr lang="en-US" sz="24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55818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1025" y="18393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SIPS for Resident Rooms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82100" y="1188374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82100" y="1107098"/>
            <a:ext cx="9067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Conclusion and Recommendation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It is recommended that SIPS is implemented on this project.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2287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rgbClr val="FF0000"/>
                </a:solidFill>
              </a:rPr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1025" y="18393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Re-sequencing of the Project Schedule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82100" y="1188374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82100" y="1107098"/>
            <a:ext cx="90678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Background Information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Slab on grade scheduled Jan 9 to March 1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$175,000 allotted for winter conditions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Critical path</a:t>
            </a:r>
          </a:p>
          <a:p>
            <a:pPr algn="ctr">
              <a:lnSpc>
                <a:spcPct val="150000"/>
              </a:lnSpc>
            </a:pPr>
            <a:endParaRPr lang="en-US" sz="2400" b="1" dirty="0" smtClean="0"/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algn="ctr"/>
            <a:r>
              <a:rPr lang="en-US" sz="3200" b="1" dirty="0" smtClean="0"/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562" y="3699676"/>
            <a:ext cx="2857500" cy="18978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837" y="1384788"/>
            <a:ext cx="4640174" cy="41265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320837" y="5530206"/>
            <a:ext cx="212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Pour Sequence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6787" y="3563440"/>
            <a:ext cx="3249450" cy="21703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0200562" y="5592772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*Courtesy of </a:t>
            </a:r>
            <a:r>
              <a:rPr lang="en-US" sz="1600" dirty="0" err="1" smtClean="0"/>
              <a:t>Hunzinger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4235280" y="5711622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*Courtesy of </a:t>
            </a:r>
            <a:r>
              <a:rPr lang="en-US" sz="1600" dirty="0" err="1" smtClean="0"/>
              <a:t>Hunzinger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2727487" y="5525468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*Courtesy of </a:t>
            </a:r>
            <a:r>
              <a:rPr lang="en-US" sz="1600" dirty="0" err="1" smtClean="0"/>
              <a:t>Hunzinger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94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rgbClr val="FF0000"/>
                </a:solidFill>
              </a:rPr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1025" y="18393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Re-sequencing of the Project Schedule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82100" y="1188374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82100" y="1107098"/>
            <a:ext cx="9067800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Schedule Modifications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43 Days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A</a:t>
            </a:r>
            <a:r>
              <a:rPr lang="en-US" sz="2400" b="1" dirty="0" smtClean="0"/>
              <a:t>dditional concrete crew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Overtime</a:t>
            </a:r>
          </a:p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 algn="ctr"/>
            <a:endParaRPr lang="en-US" sz="3200" b="1" dirty="0" smtClean="0"/>
          </a:p>
          <a:p>
            <a:pPr algn="ctr">
              <a:lnSpc>
                <a:spcPct val="150000"/>
              </a:lnSpc>
            </a:pPr>
            <a:endParaRPr lang="en-US" sz="2400" b="1" dirty="0" smtClean="0"/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algn="ctr"/>
            <a:r>
              <a:rPr lang="en-US" sz="3200" b="1" dirty="0" smtClean="0"/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370" y="3247505"/>
            <a:ext cx="5793703" cy="334103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21200516" y="1881639"/>
            <a:ext cx="6056812" cy="4170487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18647424" y="1881638"/>
            <a:ext cx="2553092" cy="417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5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rgbClr val="FF0000"/>
                </a:solidFill>
              </a:rPr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1025" y="18393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Re-sequencing of the Project Schedule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82100" y="1188374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82100" y="1107098"/>
            <a:ext cx="90678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Cost Analysis</a:t>
            </a:r>
          </a:p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 algn="ctr"/>
            <a:endParaRPr lang="en-US" sz="3200" b="1" dirty="0" smtClean="0"/>
          </a:p>
          <a:p>
            <a:pPr algn="ctr">
              <a:lnSpc>
                <a:spcPct val="150000"/>
              </a:lnSpc>
            </a:pPr>
            <a:endParaRPr lang="en-US" sz="2400" b="1" dirty="0" smtClean="0"/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algn="ctr"/>
            <a:r>
              <a:rPr lang="en-US" sz="3200" b="1" dirty="0" smtClean="0"/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404" y="1946006"/>
            <a:ext cx="8354341" cy="160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545" y="3906550"/>
            <a:ext cx="5750056" cy="1436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7075" y="4833727"/>
            <a:ext cx="6136831" cy="404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351590" y="1107098"/>
            <a:ext cx="9067800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24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Labor and equipment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Quality control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Coordination</a:t>
            </a:r>
          </a:p>
          <a:p>
            <a:pPr>
              <a:lnSpc>
                <a:spcPct val="150000"/>
              </a:lnSpc>
            </a:pPr>
            <a:endParaRPr lang="en-US" sz="24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60148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rgbClr val="FF0000"/>
                </a:solidFill>
              </a:rPr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1025" y="18393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Re-sequencing of the Project Schedule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82100" y="1188374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82100" y="1107098"/>
            <a:ext cx="90678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Conclusion and Recommendation</a:t>
            </a:r>
          </a:p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 algn="ctr">
              <a:lnSpc>
                <a:spcPct val="150000"/>
              </a:lnSpc>
            </a:pPr>
            <a:r>
              <a:rPr lang="en-US" sz="2400" b="1" dirty="0" smtClean="0"/>
              <a:t>It is not recommended to re-sequence the project schedule on this project.</a:t>
            </a:r>
          </a:p>
          <a:p>
            <a:pPr algn="ctr"/>
            <a:endParaRPr lang="en-US" sz="3200" b="1" dirty="0" smtClean="0"/>
          </a:p>
          <a:p>
            <a:pPr algn="ctr">
              <a:lnSpc>
                <a:spcPct val="150000"/>
              </a:lnSpc>
            </a:pPr>
            <a:endParaRPr lang="en-US" sz="2400" b="1" dirty="0" smtClean="0"/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algn="ctr"/>
            <a:r>
              <a:rPr lang="en-US" sz="3200" b="1" dirty="0" smtClean="0"/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8364200" y="1032279"/>
            <a:ext cx="90678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6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4386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1025" y="18393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Conclusion and Acknowledgements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96400" y="1141230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82100" y="1107098"/>
            <a:ext cx="9067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 algn="ctr"/>
            <a:endParaRPr lang="en-US" sz="3200" b="1" dirty="0" smtClean="0"/>
          </a:p>
          <a:p>
            <a:pPr algn="ctr">
              <a:lnSpc>
                <a:spcPct val="150000"/>
              </a:lnSpc>
            </a:pPr>
            <a:endParaRPr lang="en-US" sz="2400" b="1" dirty="0" smtClean="0"/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algn="ctr"/>
            <a:r>
              <a:rPr lang="en-US" sz="3200" b="1" dirty="0" smtClean="0"/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8364200" y="1032279"/>
            <a:ext cx="90678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6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182100" y="1107098"/>
            <a:ext cx="9067800" cy="917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Final Conclusion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2400" b="1" dirty="0"/>
              <a:t>Analysis 1: </a:t>
            </a:r>
            <a:r>
              <a:rPr lang="en-US" sz="2400" b="1" dirty="0" smtClean="0"/>
              <a:t>It is not recommended to utilize </a:t>
            </a:r>
            <a:r>
              <a:rPr lang="en-US" sz="2400" b="1" dirty="0"/>
              <a:t>prefabrication as a means of achieving a reduction in schedule</a:t>
            </a:r>
            <a:r>
              <a:rPr lang="en-US" sz="2400" b="1" dirty="0" smtClean="0"/>
              <a:t>.</a:t>
            </a:r>
          </a:p>
          <a:p>
            <a:pPr algn="ctr">
              <a:lnSpc>
                <a:spcPct val="120000"/>
              </a:lnSpc>
            </a:pPr>
            <a:endParaRPr lang="en-US" sz="2400" b="1" dirty="0"/>
          </a:p>
          <a:p>
            <a:pPr algn="ctr">
              <a:lnSpc>
                <a:spcPct val="120000"/>
              </a:lnSpc>
            </a:pPr>
            <a:r>
              <a:rPr lang="en-US" sz="2400" b="1" dirty="0" smtClean="0"/>
              <a:t>Analysis 2: </a:t>
            </a:r>
            <a:r>
              <a:rPr lang="en-US" sz="2400" b="1" dirty="0"/>
              <a:t>It is recommended to install rooftop solar panels</a:t>
            </a:r>
            <a:endParaRPr lang="en-US" sz="2400" b="1" dirty="0" smtClean="0"/>
          </a:p>
          <a:p>
            <a:pPr algn="ctr">
              <a:lnSpc>
                <a:spcPct val="120000"/>
              </a:lnSpc>
            </a:pPr>
            <a:endParaRPr lang="en-US" sz="2400" b="1" dirty="0"/>
          </a:p>
          <a:p>
            <a:pPr algn="ctr">
              <a:lnSpc>
                <a:spcPct val="120000"/>
              </a:lnSpc>
            </a:pPr>
            <a:r>
              <a:rPr lang="en-US" sz="2400" b="1" dirty="0" smtClean="0"/>
              <a:t>Analysis 3: It </a:t>
            </a:r>
            <a:r>
              <a:rPr lang="en-US" sz="2400" b="1" dirty="0"/>
              <a:t>is recommended that SIPS is implemented on this project</a:t>
            </a:r>
            <a:r>
              <a:rPr lang="en-US" sz="2400" b="1" dirty="0" smtClean="0"/>
              <a:t>.</a:t>
            </a:r>
          </a:p>
          <a:p>
            <a:pPr algn="ctr">
              <a:lnSpc>
                <a:spcPct val="120000"/>
              </a:lnSpc>
            </a:pPr>
            <a:endParaRPr lang="en-US" sz="2400" b="1" dirty="0" smtClean="0"/>
          </a:p>
          <a:p>
            <a:pPr algn="ctr">
              <a:lnSpc>
                <a:spcPct val="120000"/>
              </a:lnSpc>
            </a:pPr>
            <a:r>
              <a:rPr lang="en-US" sz="2400" b="1" dirty="0" smtClean="0"/>
              <a:t>Analysis 4: </a:t>
            </a:r>
            <a:r>
              <a:rPr lang="en-US" sz="2400" b="1" dirty="0"/>
              <a:t>It is not recommended to re-sequence the project schedule on this project.</a:t>
            </a:r>
          </a:p>
          <a:p>
            <a:pPr algn="ctr"/>
            <a:endParaRPr lang="en-US" sz="2000" b="1" dirty="0"/>
          </a:p>
          <a:p>
            <a:pPr algn="ctr"/>
            <a:endParaRPr lang="en-US" sz="28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1861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82101" y="1839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Project Overview</a:t>
            </a:r>
            <a:endParaRPr lang="en-US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207" y="2185707"/>
            <a:ext cx="3314700" cy="356235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062" y="1668087"/>
            <a:ext cx="8038823" cy="4732711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6427" r="6764" b="13324"/>
          <a:stretch/>
        </p:blipFill>
        <p:spPr>
          <a:xfrm>
            <a:off x="10389595" y="2310230"/>
            <a:ext cx="6572251" cy="22375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81207" y="5748057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*Courtesy of </a:t>
            </a:r>
            <a:r>
              <a:rPr lang="en-US" sz="1600" dirty="0" err="1" smtClean="0"/>
              <a:t>Hunzinger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00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1025" y="18393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Conclusion and Acknowledgements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96400" y="1141230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82100" y="1107098"/>
            <a:ext cx="9067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 algn="ctr"/>
            <a:endParaRPr lang="en-US" sz="3200" b="1" dirty="0" smtClean="0"/>
          </a:p>
          <a:p>
            <a:pPr algn="ctr">
              <a:lnSpc>
                <a:spcPct val="150000"/>
              </a:lnSpc>
            </a:pPr>
            <a:endParaRPr lang="en-US" sz="2400" b="1" dirty="0" smtClean="0"/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algn="ctr"/>
            <a:r>
              <a:rPr lang="en-US" sz="3200" b="1" dirty="0" smtClean="0"/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8364200" y="1032279"/>
            <a:ext cx="90678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6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182100" y="1107098"/>
            <a:ext cx="90678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Acknowledgements</a:t>
            </a:r>
          </a:p>
          <a:p>
            <a:pPr algn="ctr"/>
            <a:endParaRPr lang="en-US" sz="2000" b="1" dirty="0" smtClean="0"/>
          </a:p>
          <a:p>
            <a:pPr algn="ctr">
              <a:lnSpc>
                <a:spcPct val="150000"/>
              </a:lnSpc>
            </a:pPr>
            <a:r>
              <a:rPr lang="en-US" sz="2000" b="1" dirty="0" smtClean="0"/>
              <a:t>Dr. Ed Gannon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/>
              <a:t>Professor Parfitt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/>
              <a:t>Dr. Leicht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/>
              <a:t>Penn State AE Faculty</a:t>
            </a:r>
            <a:endParaRPr lang="en-US" sz="2000" b="1" dirty="0"/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Industry</a:t>
            </a:r>
            <a:endParaRPr lang="en-US" sz="28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2010" y="4706796"/>
            <a:ext cx="3147980" cy="641882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662" y="4605093"/>
            <a:ext cx="1480185" cy="74358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153" y="4491416"/>
            <a:ext cx="1307465" cy="869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249900" y="1107098"/>
            <a:ext cx="906780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Special Thanks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400" dirty="0"/>
              <a:t>James R. Hunzinger </a:t>
            </a:r>
            <a:r>
              <a:rPr lang="en-US" sz="2400" dirty="0" smtClean="0"/>
              <a:t>–</a:t>
            </a:r>
            <a:r>
              <a:rPr lang="en-US" sz="2400" i="1" dirty="0" smtClean="0"/>
              <a:t>Executive </a:t>
            </a:r>
            <a:r>
              <a:rPr lang="en-US" sz="2400" i="1" dirty="0"/>
              <a:t>Vice President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pPr algn="ctr"/>
            <a:r>
              <a:rPr lang="en-US" sz="2400" dirty="0"/>
              <a:t>Jon Sheahan </a:t>
            </a:r>
            <a:r>
              <a:rPr lang="en-US" sz="2400" dirty="0" smtClean="0"/>
              <a:t>–</a:t>
            </a:r>
            <a:r>
              <a:rPr lang="en-US" sz="2400" i="1" dirty="0" smtClean="0"/>
              <a:t>Senior </a:t>
            </a:r>
            <a:r>
              <a:rPr lang="en-US" sz="2400" i="1" dirty="0"/>
              <a:t>Project Manager</a:t>
            </a:r>
            <a:endParaRPr lang="en-US" sz="2400" dirty="0"/>
          </a:p>
          <a:p>
            <a:pPr algn="ctr"/>
            <a:r>
              <a:rPr lang="en-US" sz="2400" i="1" dirty="0"/>
              <a:t> </a:t>
            </a:r>
            <a:endParaRPr lang="en-US" sz="2400" dirty="0"/>
          </a:p>
          <a:p>
            <a:pPr algn="ctr"/>
            <a:r>
              <a:rPr lang="en-US" sz="2400" dirty="0"/>
              <a:t>Tim Verheyen </a:t>
            </a:r>
            <a:r>
              <a:rPr lang="en-US" sz="2400" dirty="0" smtClean="0"/>
              <a:t>–</a:t>
            </a:r>
            <a:r>
              <a:rPr lang="en-US" sz="2400" i="1" dirty="0" smtClean="0"/>
              <a:t>VDCC Coordinator, Senior Estimator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dirty="0"/>
              <a:t>Jim Callen </a:t>
            </a:r>
            <a:r>
              <a:rPr lang="en-US" sz="2400" dirty="0" smtClean="0"/>
              <a:t>–</a:t>
            </a:r>
            <a:r>
              <a:rPr lang="en-US" sz="2400" i="1" dirty="0" smtClean="0"/>
              <a:t>Field </a:t>
            </a:r>
            <a:r>
              <a:rPr lang="en-US" sz="2400" i="1" dirty="0"/>
              <a:t>Superintendent</a:t>
            </a:r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PACE Industry Members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Family and Friends</a:t>
            </a:r>
          </a:p>
          <a:p>
            <a:pPr algn="ctr">
              <a:lnSpc>
                <a:spcPct val="150000"/>
              </a:lnSpc>
            </a:pPr>
            <a:endParaRPr lang="en-US" sz="24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9968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1025" y="18393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Conclusion and Acknowledgements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96400" y="1141230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82100" y="1107098"/>
            <a:ext cx="9067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 algn="ctr"/>
            <a:endParaRPr lang="en-US" sz="3200" b="1" dirty="0" smtClean="0"/>
          </a:p>
          <a:p>
            <a:pPr algn="ctr">
              <a:lnSpc>
                <a:spcPct val="150000"/>
              </a:lnSpc>
            </a:pPr>
            <a:endParaRPr lang="en-US" sz="2400" b="1" dirty="0" smtClean="0"/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algn="ctr"/>
            <a:r>
              <a:rPr lang="en-US" sz="3200" b="1" dirty="0" smtClean="0"/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8364200" y="1032279"/>
            <a:ext cx="90678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6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182100" y="1107098"/>
            <a:ext cx="9067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/>
          </a:p>
          <a:p>
            <a:pPr algn="ctr"/>
            <a:endParaRPr lang="en-US" sz="4000" b="1" dirty="0"/>
          </a:p>
          <a:p>
            <a:pPr algn="ctr"/>
            <a:endParaRPr lang="en-US" sz="4000" b="1" dirty="0" smtClean="0"/>
          </a:p>
          <a:p>
            <a:pPr algn="ctr"/>
            <a:r>
              <a:rPr lang="en-US" sz="5400" b="1" dirty="0" smtClean="0"/>
              <a:t>Questions?</a:t>
            </a:r>
            <a:endParaRPr lang="en-US" sz="5400" b="1" dirty="0"/>
          </a:p>
          <a:p>
            <a:pPr algn="ctr"/>
            <a:endParaRPr lang="en-US" sz="28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725" y="1531088"/>
            <a:ext cx="6701000" cy="44506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30725" y="5975029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*Courtesy of </a:t>
            </a:r>
            <a:r>
              <a:rPr lang="en-US" sz="1600" dirty="0" err="1" smtClean="0"/>
              <a:t>Hunzinger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15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1025" y="18393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Appendix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96400" y="1141230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82100" y="1107098"/>
            <a:ext cx="9067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 algn="ctr"/>
            <a:endParaRPr lang="en-US" sz="3200" b="1" dirty="0" smtClean="0"/>
          </a:p>
          <a:p>
            <a:pPr algn="ctr">
              <a:lnSpc>
                <a:spcPct val="150000"/>
              </a:lnSpc>
            </a:pPr>
            <a:endParaRPr lang="en-US" sz="2400" b="1" dirty="0" smtClean="0"/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algn="ctr"/>
            <a:r>
              <a:rPr lang="en-US" sz="3200" b="1" dirty="0" smtClean="0"/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8364200" y="1032279"/>
            <a:ext cx="90678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6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182100" y="1107098"/>
            <a:ext cx="9067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Quad B Wall Panel Plumbing Take-offs</a:t>
            </a:r>
            <a:endParaRPr lang="en-US" sz="3600" b="1" dirty="0" smtClean="0"/>
          </a:p>
          <a:p>
            <a:pPr algn="ctr"/>
            <a:endParaRPr lang="en-US" sz="4000" b="1" dirty="0"/>
          </a:p>
          <a:p>
            <a:pPr algn="ctr"/>
            <a:endParaRPr lang="en-US" sz="4000" b="1" dirty="0" smtClean="0"/>
          </a:p>
          <a:p>
            <a:pPr algn="ctr"/>
            <a:endParaRPr lang="en-US" sz="28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700" y="1733915"/>
            <a:ext cx="4910361" cy="475927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1357" y="1349829"/>
            <a:ext cx="5332504" cy="5143359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9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1025" y="18393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Appendix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96400" y="1141230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82100" y="1107098"/>
            <a:ext cx="9067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 algn="ctr"/>
            <a:endParaRPr lang="en-US" sz="3200" b="1" dirty="0" smtClean="0"/>
          </a:p>
          <a:p>
            <a:pPr algn="ctr">
              <a:lnSpc>
                <a:spcPct val="150000"/>
              </a:lnSpc>
            </a:pPr>
            <a:endParaRPr lang="en-US" sz="2400" b="1" dirty="0" smtClean="0"/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algn="ctr"/>
            <a:r>
              <a:rPr lang="en-US" sz="3200" b="1" dirty="0" smtClean="0"/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8364200" y="1032279"/>
            <a:ext cx="9067800" cy="1203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Conductor Sizing Take-offs</a:t>
            </a:r>
          </a:p>
          <a:p>
            <a:pPr algn="ctr"/>
            <a:endParaRPr lang="en-US" sz="2000" b="1" dirty="0" smtClean="0"/>
          </a:p>
          <a:p>
            <a:r>
              <a:rPr lang="en-US" sz="2000" b="1" u="sng" dirty="0"/>
              <a:t>DC Circuit Conductors</a:t>
            </a:r>
            <a:endParaRPr lang="en-US" sz="2000" dirty="0"/>
          </a:p>
          <a:p>
            <a:pPr lvl="0"/>
            <a:r>
              <a:rPr lang="en-US" sz="2000" dirty="0"/>
              <a:t>Isc = Rated short circuit current = 8.9 A @ 90°C</a:t>
            </a:r>
          </a:p>
          <a:p>
            <a:pPr lvl="0"/>
            <a:r>
              <a:rPr lang="en-US" sz="2000" dirty="0"/>
              <a:t>Required Ampacity for solar circuit = 1.25 x 1.25 x 8.9 = 13.9 Amps → #12 AWG✓</a:t>
            </a:r>
          </a:p>
          <a:p>
            <a:pPr lvl="0"/>
            <a:r>
              <a:rPr lang="en-US" sz="2000" dirty="0"/>
              <a:t>Adjustment for Conduit Fill</a:t>
            </a:r>
          </a:p>
          <a:p>
            <a:pPr lvl="1"/>
            <a:r>
              <a:rPr lang="en-US" sz="2000" dirty="0"/>
              <a:t>5 conductors = .80 derating factor → #12 AWG </a:t>
            </a:r>
          </a:p>
          <a:p>
            <a:pPr lvl="1"/>
            <a:r>
              <a:rPr lang="en-US" sz="2000" dirty="0"/>
              <a:t>13.9 Amps/.80 = 17.375 A → #12 AWG ✓</a:t>
            </a:r>
          </a:p>
          <a:p>
            <a:pPr lvl="0"/>
            <a:r>
              <a:rPr lang="en-US" sz="2000" dirty="0"/>
              <a:t>Adjustment for Ambient Temperature (90°F for Milwaukee)</a:t>
            </a:r>
          </a:p>
          <a:p>
            <a:pPr lvl="1"/>
            <a:r>
              <a:rPr lang="en-US" sz="2000" dirty="0"/>
              <a:t>Factor = .96</a:t>
            </a:r>
          </a:p>
          <a:p>
            <a:pPr lvl="1"/>
            <a:r>
              <a:rPr lang="en-US" sz="2000" dirty="0"/>
              <a:t>Adjusted Ampacity = 17.375 Amp x .96 = 16.69 Amps</a:t>
            </a:r>
          </a:p>
          <a:p>
            <a:pPr lvl="1"/>
            <a:r>
              <a:rPr lang="en-US" sz="2000" dirty="0"/>
              <a:t>Adjustment for height above </a:t>
            </a:r>
            <a:r>
              <a:rPr lang="en-US" sz="2000" dirty="0" smtClean="0"/>
              <a:t>roof</a:t>
            </a:r>
          </a:p>
          <a:p>
            <a:pPr lvl="1"/>
            <a:r>
              <a:rPr lang="en-US" sz="2000" dirty="0" smtClean="0"/>
              <a:t>½” </a:t>
            </a:r>
            <a:r>
              <a:rPr lang="en-US" sz="2000" dirty="0"/>
              <a:t>to 3.5” → 40°F rise in ambient temperature</a:t>
            </a:r>
          </a:p>
          <a:p>
            <a:pPr lvl="1"/>
            <a:r>
              <a:rPr lang="en-US" sz="2000" dirty="0"/>
              <a:t>134° → Factor = .71</a:t>
            </a:r>
          </a:p>
          <a:p>
            <a:pPr lvl="1"/>
            <a:r>
              <a:rPr lang="en-US" sz="2000" dirty="0"/>
              <a:t>Needed Ampacity = .71 x .80 x 30 A = 17.04 Amp</a:t>
            </a:r>
          </a:p>
          <a:p>
            <a:pPr lvl="0"/>
            <a:r>
              <a:rPr lang="en-US" sz="2000" dirty="0"/>
              <a:t>#12 AWG THWN-2 rating 30 Amp @ 90°C  &gt; 17.04 Amp → #12 AWG ✓</a:t>
            </a:r>
          </a:p>
          <a:p>
            <a:pPr lvl="0"/>
            <a:endParaRPr lang="en-US" sz="1600" dirty="0"/>
          </a:p>
          <a:p>
            <a:pPr algn="ctr"/>
            <a:endParaRPr lang="en-US" sz="36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182100" y="1107098"/>
            <a:ext cx="9067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Quad B Wall Panel Plumbing Take-offs</a:t>
            </a:r>
            <a:endParaRPr lang="en-US" sz="3600" b="1" dirty="0" smtClean="0"/>
          </a:p>
          <a:p>
            <a:pPr algn="ctr"/>
            <a:endParaRPr lang="en-US" sz="4000" b="1" dirty="0"/>
          </a:p>
          <a:p>
            <a:pPr algn="ctr"/>
            <a:endParaRPr lang="en-US" sz="4000" b="1" dirty="0" smtClean="0"/>
          </a:p>
          <a:p>
            <a:pPr algn="ctr"/>
            <a:endParaRPr lang="en-US" sz="28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023" y="1692872"/>
            <a:ext cx="4391872" cy="4865781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5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1025" y="18393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Appendix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96400" y="1141230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82100" y="1107098"/>
            <a:ext cx="9067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 algn="ctr"/>
            <a:endParaRPr lang="en-US" sz="3200" b="1" dirty="0" smtClean="0"/>
          </a:p>
          <a:p>
            <a:pPr algn="ctr">
              <a:lnSpc>
                <a:spcPct val="150000"/>
              </a:lnSpc>
            </a:pPr>
            <a:endParaRPr lang="en-US" sz="2400" b="1" dirty="0" smtClean="0"/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algn="ctr"/>
            <a:r>
              <a:rPr lang="en-US" sz="3200" b="1" dirty="0" smtClean="0"/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8364200" y="1032279"/>
            <a:ext cx="9067800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Conductor Sizing Take-offs</a:t>
            </a:r>
          </a:p>
          <a:p>
            <a:r>
              <a:rPr lang="en-US" sz="2000" b="1" u="sng" dirty="0"/>
              <a:t>Voltage Drop DC</a:t>
            </a:r>
            <a:endParaRPr lang="en-US" sz="2000" dirty="0"/>
          </a:p>
          <a:p>
            <a:r>
              <a:rPr lang="en-US" sz="2000" dirty="0"/>
              <a:t>	VD = 1.732 x L x R x I / 1000</a:t>
            </a:r>
          </a:p>
          <a:p>
            <a:pPr lvl="0"/>
            <a:r>
              <a:rPr lang="en-US" sz="2000" dirty="0"/>
              <a:t>Vpm = 29.8 V x 11 modules in series = 327.8 Volts</a:t>
            </a:r>
          </a:p>
          <a:p>
            <a:pPr lvl="0"/>
            <a:r>
              <a:rPr lang="en-US" sz="2000" dirty="0"/>
              <a:t>Imp  = 8.4 A, R (#12 AWG)=5.320 ohm/km, L = 80’ max length</a:t>
            </a:r>
          </a:p>
          <a:p>
            <a:pPr lvl="0"/>
            <a:r>
              <a:rPr lang="en-US" sz="2000" dirty="0"/>
              <a:t>VD = {2 x 80’ max length x 5.230 ohm/km x 8.4 A} / 1000 = 6.19 Volts</a:t>
            </a:r>
          </a:p>
          <a:p>
            <a:pPr lvl="0"/>
            <a:r>
              <a:rPr lang="en-US" sz="2000" dirty="0"/>
              <a:t>6.19 V/327.8 V = 1.8% Voltage drop &lt; 3%  ✓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r>
              <a:rPr lang="en-US" sz="2000" b="1" u="sng" dirty="0"/>
              <a:t>Voltage Drop AC</a:t>
            </a:r>
            <a:endParaRPr lang="en-US" sz="2000" dirty="0"/>
          </a:p>
          <a:p>
            <a:r>
              <a:rPr lang="en-US" sz="2000" dirty="0"/>
              <a:t>	VD = 1.732 x L x R x I / 1000</a:t>
            </a:r>
          </a:p>
          <a:p>
            <a:pPr lvl="0"/>
            <a:r>
              <a:rPr lang="en-US" sz="2000" dirty="0"/>
              <a:t>Vpm = 29.8 V x 11 modules in series = 208 Volts</a:t>
            </a:r>
          </a:p>
          <a:p>
            <a:pPr lvl="0"/>
            <a:r>
              <a:rPr lang="en-US" sz="2000" dirty="0"/>
              <a:t>I = 39 A, R (#8 AWG) = 0.6401 ohm/km, L = 75’ max length</a:t>
            </a:r>
          </a:p>
          <a:p>
            <a:pPr lvl="0"/>
            <a:r>
              <a:rPr lang="en-US" sz="2000" dirty="0"/>
              <a:t>VD = {1.732 x 75’ max length x 0.6401 ohm/km x 39 A} / 1000 = 3.24 Volts</a:t>
            </a:r>
          </a:p>
          <a:p>
            <a:pPr lvl="0"/>
            <a:r>
              <a:rPr lang="en-US" sz="2000" dirty="0"/>
              <a:t>3.24 V/208 V = 1.6% Voltage drop &lt; 2%  ✓</a:t>
            </a:r>
          </a:p>
          <a:p>
            <a:pPr lvl="0"/>
            <a:endParaRPr lang="en-US" sz="1600" dirty="0"/>
          </a:p>
          <a:p>
            <a:pPr algn="ctr"/>
            <a:endParaRPr lang="en-US" sz="36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182100" y="1107098"/>
            <a:ext cx="9067800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Conductor Sizing Take-offs</a:t>
            </a:r>
          </a:p>
          <a:p>
            <a:pPr algn="ctr"/>
            <a:endParaRPr lang="en-US" sz="3600" b="1" dirty="0" smtClean="0"/>
          </a:p>
          <a:p>
            <a:r>
              <a:rPr lang="en-US" sz="2000" b="1" u="sng" dirty="0"/>
              <a:t>AC (Inverter to Utility) Circuit Conductors</a:t>
            </a:r>
            <a:endParaRPr lang="en-US" sz="2000" dirty="0"/>
          </a:p>
          <a:p>
            <a:pPr lvl="0"/>
            <a:r>
              <a:rPr lang="en-US" sz="2000" dirty="0"/>
              <a:t>Min Ampacity = 39 A x 1.25 = 48.75 Amps A → #8 AWG ✓</a:t>
            </a:r>
          </a:p>
          <a:p>
            <a:pPr lvl="0"/>
            <a:r>
              <a:rPr lang="en-US" sz="2000" dirty="0"/>
              <a:t>Conduit Fill → 5 Conductors = .80 derating factor</a:t>
            </a:r>
          </a:p>
          <a:p>
            <a:pPr lvl="0"/>
            <a:r>
              <a:rPr lang="en-US" sz="2000" dirty="0"/>
              <a:t>Ambient Temperature→ .96 </a:t>
            </a:r>
          </a:p>
          <a:p>
            <a:pPr lvl="0"/>
            <a:r>
              <a:rPr lang="en-US" sz="2000" dirty="0"/>
              <a:t>Height above roof (1/2” – 3.5”) ” → 40°F rise in ambient temperature → </a:t>
            </a:r>
          </a:p>
          <a:p>
            <a:r>
              <a:rPr lang="en-US" sz="2000" dirty="0"/>
              <a:t>New Factor = .71</a:t>
            </a:r>
          </a:p>
          <a:p>
            <a:pPr lvl="0"/>
            <a:r>
              <a:rPr lang="en-US" sz="2000" dirty="0"/>
              <a:t>Needed Ampacity = 55 Amps x .80 x .71 = 31.24 Amps </a:t>
            </a:r>
          </a:p>
          <a:p>
            <a:pPr lvl="0"/>
            <a:r>
              <a:rPr lang="en-US" sz="2000" dirty="0"/>
              <a:t>#8 AWG THWN-2 rating →  55 Amp @ 90°C  &gt; 31.24 Amp → #8 AWG ✓</a:t>
            </a:r>
          </a:p>
          <a:p>
            <a:pPr algn="ctr"/>
            <a:endParaRPr lang="en-US" sz="4000" b="1" dirty="0"/>
          </a:p>
          <a:p>
            <a:pPr algn="ctr"/>
            <a:endParaRPr lang="en-US" sz="4000" b="1" dirty="0" smtClean="0"/>
          </a:p>
          <a:p>
            <a:pPr algn="ctr"/>
            <a:endParaRPr lang="en-US" sz="28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6655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1025" y="18393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Appendix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96400" y="1141230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82100" y="1107098"/>
            <a:ext cx="9067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 algn="ctr"/>
            <a:endParaRPr lang="en-US" sz="3200" b="1" dirty="0" smtClean="0"/>
          </a:p>
          <a:p>
            <a:pPr algn="ctr">
              <a:lnSpc>
                <a:spcPct val="150000"/>
              </a:lnSpc>
            </a:pPr>
            <a:endParaRPr lang="en-US" sz="2400" b="1" dirty="0" smtClean="0"/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algn="ctr"/>
            <a:r>
              <a:rPr lang="en-US" sz="3200" b="1" dirty="0" smtClean="0"/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8364200" y="1032279"/>
            <a:ext cx="90678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Electrical Design Tables</a:t>
            </a:r>
          </a:p>
          <a:p>
            <a:pPr lvl="0"/>
            <a:endParaRPr lang="en-US" sz="1600" dirty="0"/>
          </a:p>
          <a:p>
            <a:pPr algn="ctr"/>
            <a:endParaRPr lang="en-US" sz="36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182100" y="1107098"/>
            <a:ext cx="9067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Electrical Design Tables</a:t>
            </a:r>
          </a:p>
          <a:p>
            <a:pPr algn="ctr"/>
            <a:endParaRPr lang="en-US" sz="3600" b="1" dirty="0" smtClean="0"/>
          </a:p>
          <a:p>
            <a:endParaRPr lang="en-US" sz="2000" dirty="0"/>
          </a:p>
          <a:p>
            <a:pPr algn="ctr"/>
            <a:endParaRPr lang="en-US" sz="4000" b="1" dirty="0"/>
          </a:p>
          <a:p>
            <a:pPr algn="ctr"/>
            <a:endParaRPr lang="en-US" sz="4000" b="1" dirty="0" smtClean="0"/>
          </a:p>
          <a:p>
            <a:pPr algn="ctr"/>
            <a:endParaRPr lang="en-US" sz="28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3752" y="1931259"/>
            <a:ext cx="3697941" cy="204907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3"/>
          <a:srcRect t="13043"/>
          <a:stretch/>
        </p:blipFill>
        <p:spPr bwMode="auto">
          <a:xfrm>
            <a:off x="10816272" y="4045794"/>
            <a:ext cx="5799455" cy="2612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19983450" y="1793744"/>
            <a:ext cx="5829300" cy="116205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21838024" y="3305470"/>
            <a:ext cx="2148427" cy="32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5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01025" y="183939"/>
            <a:ext cx="1108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Appendix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96400" y="1141230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82100" y="1107098"/>
            <a:ext cx="9067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400" b="1" dirty="0" smtClean="0"/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 algn="ctr"/>
            <a:endParaRPr lang="en-US" sz="3200" b="1" dirty="0" smtClean="0"/>
          </a:p>
          <a:p>
            <a:pPr algn="ctr">
              <a:lnSpc>
                <a:spcPct val="150000"/>
              </a:lnSpc>
            </a:pPr>
            <a:endParaRPr lang="en-US" sz="2400" b="1" dirty="0" smtClean="0"/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algn="ctr"/>
            <a:r>
              <a:rPr lang="en-US" sz="3200" b="1" dirty="0" smtClean="0"/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endParaRPr lang="en-US" sz="28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8364200" y="1032279"/>
            <a:ext cx="90678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SIPS Labor Durations by Room </a:t>
            </a:r>
          </a:p>
          <a:p>
            <a:pPr lvl="0"/>
            <a:endParaRPr lang="en-US" sz="1600" dirty="0"/>
          </a:p>
          <a:p>
            <a:pPr algn="ctr"/>
            <a:endParaRPr lang="en-US" sz="36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endParaRPr lang="en-US" sz="2800" b="1" dirty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9182100" y="1107098"/>
            <a:ext cx="9067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Labor Durations for Solar Panels</a:t>
            </a:r>
          </a:p>
          <a:p>
            <a:pPr algn="ctr"/>
            <a:endParaRPr lang="en-US" sz="3600" b="1" dirty="0" smtClean="0"/>
          </a:p>
          <a:p>
            <a:endParaRPr lang="en-US" sz="2000" dirty="0"/>
          </a:p>
          <a:p>
            <a:pPr algn="ctr"/>
            <a:endParaRPr lang="en-US" sz="4000" b="1" dirty="0"/>
          </a:p>
          <a:p>
            <a:pPr algn="ctr"/>
            <a:endParaRPr lang="en-US" sz="4000" b="1" dirty="0" smtClean="0"/>
          </a:p>
          <a:p>
            <a:pPr algn="ctr"/>
            <a:endParaRPr lang="en-US" sz="28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pPr algn="ctr"/>
            <a:endParaRPr lang="en-US" sz="3200" b="1" dirty="0"/>
          </a:p>
          <a:p>
            <a:pPr algn="ctr"/>
            <a:endParaRPr lang="en-US" sz="2400" b="1" dirty="0" smtClean="0"/>
          </a:p>
          <a:p>
            <a:pPr lvl="3"/>
            <a:r>
              <a:rPr lang="en-US" sz="2800" b="1" dirty="0" smtClean="0"/>
              <a:t>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082" y="2452900"/>
            <a:ext cx="6815836" cy="1952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8444" y="3914368"/>
            <a:ext cx="2509740" cy="1350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6894" y="2172738"/>
            <a:ext cx="3575520" cy="1307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8178" y="2497313"/>
            <a:ext cx="2853540" cy="791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68704" y="4200252"/>
            <a:ext cx="4263121" cy="102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82101" y="2508069"/>
            <a:ext cx="90677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Design Goal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 Explore alternative, cost effective methods of construction to ultimately reduce field installation time.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9182101" y="1839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Project Overview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935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82101" y="1839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 Prefabrication of Interior Wall Panels</a:t>
            </a:r>
            <a:endParaRPr lang="en-US" sz="4400" b="1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248" y="1643830"/>
            <a:ext cx="5734324" cy="46844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884" y="1810760"/>
            <a:ext cx="6801604" cy="4517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64884" y="6260024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*Courtesy of </a:t>
            </a:r>
            <a:r>
              <a:rPr lang="en-US" sz="1600" dirty="0" err="1" smtClean="0"/>
              <a:t>Hunzinger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0091248" y="6328243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*Courtesy of </a:t>
            </a:r>
            <a:r>
              <a:rPr lang="en-US" sz="1600" dirty="0" err="1" smtClean="0"/>
              <a:t>Hunzinger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0981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82101" y="1839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Prefabrication of Interior Wall Panels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182100" y="1188374"/>
            <a:ext cx="906779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Background Information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143 interior wall panels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W</a:t>
            </a:r>
            <a:r>
              <a:rPr lang="en-US" sz="2400" b="1" dirty="0" smtClean="0"/>
              <a:t>ood stud framing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Panel installation 34 days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Plumbing rough-in  35 days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4 quadrants divided into 3 panel deliveries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Interior courtyard</a:t>
            </a:r>
            <a:endParaRPr lang="en-US" dirty="0"/>
          </a:p>
          <a:p>
            <a:endParaRPr lang="en-US" sz="2400" b="1" baseline="30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baseline="30000" dirty="0"/>
          </a:p>
          <a:p>
            <a:endParaRPr lang="en-US" sz="2800" b="1" baseline="30000" dirty="0" smtClean="0"/>
          </a:p>
          <a:p>
            <a:endParaRPr lang="en-US" sz="2800" b="1" baseline="30000" dirty="0"/>
          </a:p>
          <a:p>
            <a:endParaRPr lang="en-US" sz="2800" b="1" baseline="30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6659" y="5093954"/>
            <a:ext cx="8298680" cy="100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332" y="1558071"/>
            <a:ext cx="5082362" cy="477893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0159332" y="6337004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*Courtesy of </a:t>
            </a:r>
            <a:r>
              <a:rPr lang="en-US" sz="1600" dirty="0" err="1" smtClean="0"/>
              <a:t>Hunzinger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410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82100" y="1141230"/>
            <a:ext cx="90677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Prefabrication Location and Temporary Enclosure</a:t>
            </a:r>
            <a:endParaRPr lang="en-US" sz="24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66’ x 82’ Mega Structure from Mahaffy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ea typeface="Adobe Fan Heiti Std B" pitchFamily="34" charset="-128"/>
              </a:rPr>
              <a:t>$40,745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ea typeface="Adobe Fan Heiti Std B" pitchFamily="34" charset="-128"/>
              </a:rPr>
              <a:t>Delivery, install, 3-month rent, takedown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 smtClean="0">
              <a:ea typeface="Adobe Fan Heiti Std B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2101" y="1839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Prefabrication of Interior Wall Panels</a:t>
            </a:r>
            <a:endParaRPr lang="en-US" sz="4400" b="1"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9981" y="1147183"/>
            <a:ext cx="3071359" cy="258429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1" name="Picture 10"/>
          <p:cNvPicPr/>
          <p:nvPr/>
        </p:nvPicPr>
        <p:blipFill rotWithShape="1">
          <a:blip r:embed="rId3"/>
          <a:srcRect t="856"/>
          <a:stretch/>
        </p:blipFill>
        <p:spPr bwMode="auto">
          <a:xfrm>
            <a:off x="23524822" y="1232908"/>
            <a:ext cx="3071359" cy="2571666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19102590" y="3850520"/>
            <a:ext cx="3071359" cy="26775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0732" y="4069351"/>
            <a:ext cx="3919537" cy="252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49" y="3634319"/>
            <a:ext cx="4762499" cy="281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334748" y="6501620"/>
            <a:ext cx="4549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*Courtesy of </a:t>
            </a:r>
            <a:r>
              <a:rPr lang="en-US" sz="1600" dirty="0" err="1" smtClean="0"/>
              <a:t>Mahaffy</a:t>
            </a:r>
            <a:r>
              <a:rPr lang="en-US" sz="1600" dirty="0" smtClean="0"/>
              <a:t> Fabric Structures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9079981" y="6531754"/>
            <a:ext cx="33002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*Courtesy of </a:t>
            </a:r>
            <a:r>
              <a:rPr lang="en-US" sz="1600" dirty="0" err="1" smtClean="0"/>
              <a:t>Hunzinger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08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82100" y="1141230"/>
            <a:ext cx="906779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Panel Assembly and Installation</a:t>
            </a:r>
          </a:p>
          <a:p>
            <a:pPr algn="ctr"/>
            <a:endParaRPr lang="en-US" sz="24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/>
              <a:t>Reduced schedule by 13 days</a:t>
            </a:r>
          </a:p>
          <a:p>
            <a:pPr algn="ctr"/>
            <a:endParaRPr lang="en-US" sz="2800" b="1" dirty="0"/>
          </a:p>
          <a:p>
            <a:endParaRPr lang="en-US" sz="2400" b="1" dirty="0" smtClean="0"/>
          </a:p>
          <a:p>
            <a:pPr algn="ctr"/>
            <a:endParaRPr lang="en-US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 smtClean="0">
              <a:ea typeface="Adobe Fan Heiti Std B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2101" y="1839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Prefabrication of Interior Wall Panels</a:t>
            </a:r>
            <a:endParaRPr lang="en-US" sz="4400" b="1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042" y="4763093"/>
            <a:ext cx="8783909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458" y="3016007"/>
            <a:ext cx="32670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8326101" y="1141230"/>
            <a:ext cx="906779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Constructability </a:t>
            </a:r>
            <a:r>
              <a:rPr lang="en-US" sz="3200" b="1" dirty="0"/>
              <a:t>Concerns</a:t>
            </a:r>
          </a:p>
          <a:p>
            <a:pPr algn="ctr"/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Coordination with panel supplier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Scheduling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Spatial considerations for temporary enclosure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Protection of existing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Field Issues </a:t>
            </a:r>
          </a:p>
          <a:p>
            <a:endParaRPr lang="en-US" sz="2400" b="1" dirty="0" smtClean="0"/>
          </a:p>
          <a:p>
            <a:pPr algn="ctr"/>
            <a:endParaRPr lang="en-US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 smtClean="0"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24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5295014" cy="6858000"/>
          </a:xfrm>
          <a:prstGeom prst="rect">
            <a:avLst/>
          </a:prstGeom>
          <a:solidFill>
            <a:srgbClr val="00B05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432000" cy="1075765"/>
          </a:xfrm>
          <a:prstGeom prst="rect">
            <a:avLst/>
          </a:prstGeom>
          <a:solidFill>
            <a:srgbClr val="00B050"/>
          </a:solidFill>
          <a:ln w="1905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851" y="1141230"/>
            <a:ext cx="5238163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/>
              <a:t>Project Overview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solidFill>
                  <a:schemeClr val="accent6">
                    <a:lumMod val="50000"/>
                  </a:schemeClr>
                </a:solidFill>
              </a:rPr>
              <a:t>Analysis 1: Prefabrication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2: Solar Panel Installation</a:t>
            </a:r>
          </a:p>
          <a:p>
            <a:pPr lvl="1">
              <a:lnSpc>
                <a:spcPct val="150000"/>
              </a:lnSpc>
            </a:pPr>
            <a:r>
              <a:rPr lang="en-US" sz="2600" b="1" dirty="0" smtClean="0"/>
              <a:t>	Electrical Breadth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3: SIPS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Analysis 4: Re-sequencing Project Schedule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Conclusion and Acknowledgements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Appendix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82100" y="1141230"/>
            <a:ext cx="9067799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Results </a:t>
            </a:r>
          </a:p>
          <a:p>
            <a:pPr algn="ctr"/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Schedule reduction: 13 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Additional expenses: $84, 457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Safety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Quality control and logistical </a:t>
            </a:r>
            <a:r>
              <a:rPr lang="en-US" sz="2400" b="1" dirty="0"/>
              <a:t>i</a:t>
            </a:r>
            <a:r>
              <a:rPr lang="en-US" sz="2400" b="1" dirty="0" smtClean="0"/>
              <a:t>ssues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pPr algn="ctr"/>
            <a:endParaRPr lang="en-US" sz="2800" b="1" dirty="0" smtClean="0"/>
          </a:p>
          <a:p>
            <a:pPr algn="ctr"/>
            <a:endParaRPr lang="en-US" sz="2800" b="1" dirty="0"/>
          </a:p>
          <a:p>
            <a:endParaRPr lang="en-US" sz="2400" b="1" dirty="0" smtClean="0"/>
          </a:p>
          <a:p>
            <a:pPr algn="ctr"/>
            <a:endParaRPr lang="en-US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 smtClean="0">
              <a:ea typeface="Adobe Fan Heiti Std B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2101" y="1839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Prefabrication of Interior Wall Panels</a:t>
            </a:r>
            <a:endParaRPr lang="en-US" sz="4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326101" y="1141230"/>
            <a:ext cx="906779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Cost Breakdown</a:t>
            </a:r>
          </a:p>
          <a:p>
            <a:pPr algn="ctr"/>
            <a:endParaRPr lang="en-US" sz="2800" b="1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algn="ctr"/>
            <a:endParaRPr lang="en-US" sz="2800" b="1" dirty="0"/>
          </a:p>
          <a:p>
            <a:endParaRPr lang="en-US" sz="2400" b="1" dirty="0" smtClean="0"/>
          </a:p>
          <a:p>
            <a:pPr algn="ctr"/>
            <a:endParaRPr lang="en-US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 smtClean="0">
              <a:ea typeface="Adobe Fan Heiti Std B" pitchFamily="34" charset="-128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075" y="2067727"/>
            <a:ext cx="3633850" cy="217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9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876</TotalTime>
  <Words>1598</Words>
  <Application>Microsoft Office PowerPoint</Application>
  <PresentationFormat>Custom</PresentationFormat>
  <Paragraphs>1434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Depth</vt:lpstr>
      <vt:lpstr>Silverado Senior Living Brookfield, Wisconsin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Cameron</dc:creator>
  <cp:lastModifiedBy>PSUAE</cp:lastModifiedBy>
  <cp:revision>82</cp:revision>
  <cp:lastPrinted>2014-04-02T19:59:16Z</cp:lastPrinted>
  <dcterms:created xsi:type="dcterms:W3CDTF">2014-04-02T19:15:54Z</dcterms:created>
  <dcterms:modified xsi:type="dcterms:W3CDTF">2014-04-23T20:04:06Z</dcterms:modified>
</cp:coreProperties>
</file>